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7" r:id="rId2"/>
    <p:sldId id="259" r:id="rId3"/>
    <p:sldId id="260" r:id="rId4"/>
    <p:sldId id="277" r:id="rId5"/>
    <p:sldId id="261" r:id="rId6"/>
    <p:sldId id="278" r:id="rId7"/>
    <p:sldId id="262" r:id="rId8"/>
    <p:sldId id="279" r:id="rId9"/>
    <p:sldId id="263" r:id="rId10"/>
    <p:sldId id="280" r:id="rId11"/>
    <p:sldId id="264" r:id="rId12"/>
    <p:sldId id="281" r:id="rId13"/>
    <p:sldId id="265" r:id="rId14"/>
    <p:sldId id="282" r:id="rId15"/>
    <p:sldId id="266" r:id="rId16"/>
    <p:sldId id="276" r:id="rId17"/>
    <p:sldId id="258" r:id="rId1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66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08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96F9-CEE7-4302-A213-5B8E3124A37A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E8AD-97B6-4E7F-BE3D-EB9928EFEF5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96F9-CEE7-4302-A213-5B8E3124A37A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E8AD-97B6-4E7F-BE3D-EB9928EFEF5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96F9-CEE7-4302-A213-5B8E3124A37A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E8AD-97B6-4E7F-BE3D-EB9928EFEF5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96F9-CEE7-4302-A213-5B8E3124A37A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E8AD-97B6-4E7F-BE3D-EB9928EFEF5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96F9-CEE7-4302-A213-5B8E3124A37A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E8AD-97B6-4E7F-BE3D-EB9928EFEF5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96F9-CEE7-4302-A213-5B8E3124A37A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E8AD-97B6-4E7F-BE3D-EB9928EFEF5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96F9-CEE7-4302-A213-5B8E3124A37A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E8AD-97B6-4E7F-BE3D-EB9928EFEF5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96F9-CEE7-4302-A213-5B8E3124A37A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E8AD-97B6-4E7F-BE3D-EB9928EFEF5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96F9-CEE7-4302-A213-5B8E3124A37A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E8AD-97B6-4E7F-BE3D-EB9928EFEF5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96F9-CEE7-4302-A213-5B8E3124A37A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0E8AD-97B6-4E7F-BE3D-EB9928EFEF5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196F9-CEE7-4302-A213-5B8E3124A37A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7B0E8AD-97B6-4E7F-BE3D-EB9928EFEF5D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3196F9-CEE7-4302-A213-5B8E3124A37A}" type="datetimeFigureOut">
              <a:rPr lang="fa-IR" smtClean="0"/>
              <a:pPr/>
              <a:t>1434/04/24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B0E8AD-97B6-4E7F-BE3D-EB9928EFEF5D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6" name="Picture 2" descr="C:\Documents and Settings\Administrator\My Documents\My Pictures\fe1a7792c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5" name="Picture 5" descr="2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071546"/>
            <a:ext cx="4889505" cy="42693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cs typeface="0 Nazanin Bold" pitchFamily="2" charset="-78"/>
              </a:rPr>
              <a:t>B .4</a:t>
            </a:r>
            <a:r>
              <a:rPr lang="fa-IR" sz="2400" dirty="0" smtClean="0">
                <a:cs typeface="0 Nazanin Bold" pitchFamily="2" charset="-78"/>
              </a:rPr>
              <a:t> : </a:t>
            </a:r>
            <a:r>
              <a:rPr lang="ar-SA" sz="2400" b="1" dirty="0" smtClean="0">
                <a:solidFill>
                  <a:schemeClr val="dk1"/>
                </a:solidFill>
                <a:cs typeface="0 Titr Bold" pitchFamily="2" charset="-78"/>
              </a:rPr>
              <a:t>بيمارستان جامعه را در فعاليتهاي مختلف ايمني بيمار سهيم مي كند.</a:t>
            </a:r>
            <a:r>
              <a:rPr lang="fa-IR" sz="2400" dirty="0" smtClean="0">
                <a:cs typeface="0 Titr Bold" pitchFamily="2" charset="-78"/>
              </a:rPr>
              <a:t/>
            </a:r>
            <a:br>
              <a:rPr lang="fa-IR" sz="2400" dirty="0" smtClean="0">
                <a:cs typeface="0 Titr Bold" pitchFamily="2" charset="-78"/>
              </a:rPr>
            </a:br>
            <a:endParaRPr lang="fa-IR" sz="2400" dirty="0">
              <a:cs typeface="0 Titr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000" dirty="0" smtClean="0">
                <a:cs typeface="0 Nazanin Bold" pitchFamily="2" charset="-78"/>
              </a:rPr>
              <a:t>برنامه هاي تبادل راه كار ها و ارتقا سطح آگاهي جامعه </a:t>
            </a:r>
          </a:p>
          <a:p>
            <a:r>
              <a:rPr lang="fa-IR" sz="2000" dirty="0" smtClean="0">
                <a:cs typeface="0 Nazanin Bold" pitchFamily="2" charset="-78"/>
              </a:rPr>
              <a:t>استفاده از رسانه ها به منظور ارتقاء ايمني بيمار( در سايت اطلاعيه ، روزنامه محلي آموزش )</a:t>
            </a:r>
          </a:p>
          <a:p>
            <a:r>
              <a:rPr lang="fa-IR" sz="2000" dirty="0" smtClean="0">
                <a:cs typeface="0 Nazanin Bold" pitchFamily="2" charset="-78"/>
              </a:rPr>
              <a:t>طراحي و اجراي برنامه ايمني بيمار با مشاركت سازمانها ( مانند جلسه با بيمه گر – </a:t>
            </a:r>
            <a:r>
              <a:rPr lang="en-US" sz="2000" dirty="0" smtClean="0">
                <a:cs typeface="0 Nazanin Bold" pitchFamily="2" charset="-78"/>
              </a:rPr>
              <a:t>NGO</a:t>
            </a:r>
            <a:r>
              <a:rPr lang="fa-IR" sz="2000" dirty="0" smtClean="0">
                <a:cs typeface="0 Nazanin Bold" pitchFamily="2" charset="-78"/>
              </a:rPr>
              <a:t> )</a:t>
            </a:r>
            <a:endParaRPr lang="fa-IR" sz="2000" dirty="0">
              <a:cs typeface="0 Nazanin Bold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2" y="785794"/>
          <a:ext cx="8686802" cy="585791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37360"/>
                <a:gridCol w="1737360"/>
                <a:gridCol w="1368737"/>
                <a:gridCol w="1700201"/>
                <a:gridCol w="2143144"/>
              </a:tblGrid>
              <a:tr h="161986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حيطه اصلي</a:t>
                      </a:r>
                      <a:endParaRPr lang="en-US" sz="18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فرعی                        </a:t>
                      </a:r>
                      <a:endParaRPr lang="en-US" sz="1800" b="1" dirty="0" smtClean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</a:t>
                      </a:r>
                    </a:p>
                    <a:p>
                      <a:pPr algn="ctr" rtl="1"/>
                      <a:r>
                        <a:rPr lang="fa-IR" sz="1800" b="1" dirty="0" smtClean="0">
                          <a:cs typeface="0 Titr Bold" pitchFamily="2" charset="-78"/>
                        </a:rPr>
                        <a:t>ا لزامي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baseline="0" dirty="0" smtClean="0">
                          <a:solidFill>
                            <a:srgbClr val="0033CC"/>
                          </a:solidFill>
                          <a:cs typeface="0 Titr Bold" pitchFamily="2" charset="-78"/>
                        </a:rPr>
                        <a:t>استاندارد محوري</a:t>
                      </a:r>
                      <a:endParaRPr lang="fa-IR" sz="1800" b="1" baseline="0" dirty="0">
                        <a:solidFill>
                          <a:srgbClr val="0033CC"/>
                        </a:solidFill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پيشرفته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61819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حيطه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 B</a:t>
                      </a:r>
                      <a:r>
                        <a:rPr kumimoji="0"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: مشارکت بیمارو </a:t>
                      </a:r>
                      <a:r>
                        <a:rPr kumimoji="0"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جامعه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>
                          <a:cs typeface="0 Nazanin Bold" pitchFamily="2" charset="-78"/>
                        </a:rPr>
                        <a:t>B</a:t>
                      </a:r>
                      <a:r>
                        <a:rPr lang="en-US" sz="1600" baseline="0" dirty="0" smtClean="0">
                          <a:cs typeface="0 Nazanin Bold" pitchFamily="2" charset="-78"/>
                        </a:rPr>
                        <a:t> . 5</a:t>
                      </a:r>
                      <a:r>
                        <a:rPr lang="fa-IR" sz="1600" baseline="0" dirty="0" smtClean="0">
                          <a:cs typeface="0 Nazanin Bold" pitchFamily="2" charset="-78"/>
                        </a:rPr>
                        <a:t> :</a:t>
                      </a:r>
                      <a:r>
                        <a:rPr kumimoji="0" lang="ar-SA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Nazanin Bold" pitchFamily="2" charset="-78"/>
                        </a:rPr>
                        <a:t>بيمارستان وقایع مرتبط به ایمنی بیمار را با بیماران و همراهانشان مطرح می کند </a:t>
                      </a:r>
                      <a:endParaRPr lang="fa-IR" sz="1600" dirty="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5.3.1.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B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بيمارستان دارای يك  سیستم سازمان یافته اعلان عمومي</a:t>
                      </a:r>
                      <a:r>
                        <a:rPr lang="ar-SA" sz="1600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وقایع مرتبط به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ايمني ، شامل خط مشي ها و روشها ي اجرایی می  باشد. </a:t>
                      </a:r>
                      <a:endParaRPr lang="en-US" sz="16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</a:tr>
              <a:tr h="1619860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5.3.2.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en-US" sz="1600" b="1" dirty="0">
                          <a:latin typeface="B Yagut"/>
                          <a:ea typeface="Times New Roman"/>
                          <a:cs typeface="0 Nazanin Bold" pitchFamily="2" charset="-78"/>
                        </a:rPr>
                        <a:t> 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بيمارستان رابط مراقبت سلامت براي توضيح</a:t>
                      </a:r>
                      <a:r>
                        <a:rPr lang="ar-SA" sz="1600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وقایع مرتبط به ایمنی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دارد.</a:t>
                      </a:r>
                      <a:endParaRPr lang="en-US" sz="16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100" dirty="0" smtClean="0">
                <a:cs typeface="0 Titr Bold" pitchFamily="2" charset="-78"/>
              </a:rPr>
              <a:t>B . 5</a:t>
            </a:r>
            <a:r>
              <a:rPr lang="fa-IR" sz="2100" dirty="0" smtClean="0">
                <a:cs typeface="0 Titr Bold" pitchFamily="2" charset="-78"/>
              </a:rPr>
              <a:t> :</a:t>
            </a:r>
            <a:r>
              <a:rPr lang="ar-SA" sz="2100" dirty="0" smtClean="0">
                <a:solidFill>
                  <a:schemeClr val="dk1"/>
                </a:solidFill>
                <a:cs typeface="0 Titr Bold" pitchFamily="2" charset="-78"/>
              </a:rPr>
              <a:t>بيمارستان وقایع مرتبط به ایمنی بیمار را با بیماران و همراهانشان مطرح می کند </a:t>
            </a:r>
            <a:r>
              <a:rPr lang="fa-IR" sz="2100" dirty="0" smtClean="0">
                <a:cs typeface="0 Titr Bold" pitchFamily="2" charset="-78"/>
              </a:rPr>
              <a:t/>
            </a:r>
            <a:br>
              <a:rPr lang="fa-IR" sz="2100" dirty="0" smtClean="0">
                <a:cs typeface="0 Titr Bold" pitchFamily="2" charset="-78"/>
              </a:rPr>
            </a:br>
            <a:endParaRPr lang="fa-IR" sz="2100" dirty="0">
              <a:cs typeface="0 Titr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000" dirty="0" smtClean="0">
                <a:cs typeface="0 Nazanin Bold" pitchFamily="2" charset="-78"/>
              </a:rPr>
              <a:t>خط مشي و روش اجرايي براي اعلان وقايع تهديد كننده ايمني </a:t>
            </a:r>
          </a:p>
          <a:p>
            <a:r>
              <a:rPr lang="fa-IR" sz="2000" dirty="0" smtClean="0">
                <a:cs typeface="0 Nazanin Bold" pitchFamily="2" charset="-78"/>
              </a:rPr>
              <a:t>وجود يك نفر براي اعلام خبر بد</a:t>
            </a:r>
            <a:endParaRPr lang="fa-IR" sz="2000" dirty="0">
              <a:cs typeface="0 Nazanin Bold" pitchFamily="2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5" y="1"/>
          <a:ext cx="9144005" cy="745831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00197"/>
                <a:gridCol w="1800213"/>
                <a:gridCol w="1243003"/>
                <a:gridCol w="2628883"/>
                <a:gridCol w="2071709"/>
              </a:tblGrid>
              <a:tr h="61128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حيطه اصلي</a:t>
                      </a:r>
                      <a:endParaRPr lang="en-US" sz="18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فرعی                        </a:t>
                      </a:r>
                      <a:endParaRPr lang="en-US" sz="1800" b="1" dirty="0" smtClean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</a:t>
                      </a:r>
                    </a:p>
                    <a:p>
                      <a:pPr algn="ctr" rtl="1"/>
                      <a:r>
                        <a:rPr lang="fa-IR" sz="1800" b="1" dirty="0" smtClean="0">
                          <a:cs typeface="0 Titr Bold" pitchFamily="2" charset="-78"/>
                        </a:rPr>
                        <a:t> ا لزامي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baseline="0" dirty="0" smtClean="0">
                          <a:solidFill>
                            <a:srgbClr val="0033CC"/>
                          </a:solidFill>
                          <a:cs typeface="0 Titr Bold" pitchFamily="2" charset="-78"/>
                        </a:rPr>
                        <a:t>استاندارد محوري</a:t>
                      </a:r>
                      <a:endParaRPr lang="fa-IR" sz="1800" b="1" baseline="0" dirty="0">
                        <a:solidFill>
                          <a:srgbClr val="0033CC"/>
                        </a:solidFill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پيشرفته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20526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حيطه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 B</a:t>
                      </a:r>
                      <a:r>
                        <a:rPr kumimoji="0"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: مشارکت بیمارو </a:t>
                      </a:r>
                      <a:r>
                        <a:rPr kumimoji="0"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جامعه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500" b="1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 6.  </a:t>
                      </a:r>
                      <a:r>
                        <a:rPr lang="en-US" sz="1500" b="1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fa-IR" sz="1500" b="1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 :استفاده از </a:t>
                      </a:r>
                      <a:r>
                        <a:rPr lang="fa-IR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نظرات و دیدگاههای </a:t>
                      </a:r>
                      <a:r>
                        <a:rPr lang="fa-IR" sz="1500" b="1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بيماران وبراساس </a:t>
                      </a:r>
                      <a:r>
                        <a:rPr lang="fa-IR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نظر بیماران اقدامات اصلاحی انجام می دهد . </a:t>
                      </a:r>
                      <a:endParaRPr lang="en-US" sz="15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500" dirty="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</a:t>
                      </a:r>
                      <a:r>
                        <a:rPr lang="fa-IR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6.2.1 </a:t>
                      </a:r>
                      <a:r>
                        <a:rPr lang="en-US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fa-IR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بیمارستان نظرات بیماران و همراهان آنان را با استفاده از ابزار مختلف مانند : مطالعات پیمایشی رضایت سنجی ، بازدیدهای هیات مدیره ،  گروههای متمرکز ، شکایات ، خط تلفن مستقیم  ایمنی بیمار  ، اخذ بازخورد از کارکنان ، صندوق پیشنهادات و گروههای اجتماعی اخذ می نماید .</a:t>
                      </a:r>
                      <a:endParaRPr lang="en-US" sz="15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6.3.1.</a:t>
                      </a:r>
                      <a:r>
                        <a:rPr lang="en-US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fa-IR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بیمارستان ، بیماران و همراهان آنان را در تنظیم و تدوین خط مشی ها و پیشنهاد عناوین پروژه های بهبود کیفیت و ایمنی بیمار مشارکت می دهد . (حیطه های مشارکت ممکن است مشتمل بر شناسایی بیمار ، پایش بهداشت دست ، یکبار استفاده از وسایل تزریقات و سایر موارد متناسب باشد . )</a:t>
                      </a:r>
                      <a:endParaRPr lang="en-US" sz="15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</a:tr>
              <a:tr h="2010344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50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500" dirty="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6.2.2 </a:t>
                      </a:r>
                      <a:r>
                        <a:rPr lang="en-US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fa-IR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بیمارستان به شکایات بیماران با ارسال بازخورد به آنان و توضیح در ارتباط با چگونگی مدیریت هر یک از موارد شکایات وتغییرات و اقدامات اصلاحی انجام شده به منظور اجتناب  از وقوع مجدد شکایات ، پاسخ می دهد . </a:t>
                      </a:r>
                      <a:endParaRPr lang="en-US" sz="15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6.3.2.</a:t>
                      </a:r>
                      <a:r>
                        <a:rPr lang="en-US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fa-IR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 بیمارستان امکان گفتگوی الکترونیک  و تابلوی اعلانات برای بیماران و همراهان آنان به منظور انتقال نگرانیها و مشارکت راهکارهای موفق فراهم می نماید  .</a:t>
                      </a:r>
                      <a:endParaRPr lang="en-US" sz="15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</a:tr>
              <a:tr h="1602631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50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500" dirty="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50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500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6.3.3 </a:t>
                      </a:r>
                      <a:r>
                        <a:rPr lang="en-US" sz="1500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en-US" sz="1500" dirty="0">
                          <a:latin typeface="B Yagut"/>
                          <a:ea typeface="Times New Roman"/>
                          <a:cs typeface="0 Nazanin Bold" pitchFamily="2" charset="-78"/>
                        </a:rPr>
                        <a:t> </a:t>
                      </a:r>
                      <a:r>
                        <a:rPr lang="fa-IR" sz="1500" b="1" dirty="0">
                          <a:latin typeface="B Yagut"/>
                          <a:ea typeface="Times New Roman"/>
                          <a:cs typeface="0 Nazanin Bold" pitchFamily="2" charset="-78"/>
                        </a:rPr>
                        <a:t>بیمارستان امکان دسترسی به اطلاعات مبتنی بر کامپیوتر را در خصوص ایمنی بیمار ، سواد و وضعیت سلامت بیماران  فراهم می نماید .</a:t>
                      </a:r>
                      <a:endParaRPr lang="en-US" sz="15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000" b="1" dirty="0" smtClean="0">
                <a:ea typeface="Times New Roman"/>
                <a:cs typeface="0 Nazanin Bold" pitchFamily="2" charset="-78"/>
              </a:rPr>
              <a:t> </a:t>
            </a:r>
            <a:r>
              <a:rPr lang="fa-IR" sz="2000" b="1" dirty="0" smtClean="0">
                <a:ea typeface="Times New Roman"/>
                <a:cs typeface="0 Titr Bold" pitchFamily="2" charset="-78"/>
              </a:rPr>
              <a:t>6.  </a:t>
            </a:r>
            <a:r>
              <a:rPr lang="en-US" sz="2000" b="1" dirty="0" smtClean="0">
                <a:ea typeface="Times New Roman"/>
                <a:cs typeface="0 Titr Bold" pitchFamily="2" charset="-78"/>
              </a:rPr>
              <a:t>B</a:t>
            </a:r>
            <a:r>
              <a:rPr lang="fa-IR" sz="2000" b="1" dirty="0" smtClean="0">
                <a:ea typeface="Times New Roman"/>
                <a:cs typeface="0 Titr Bold" pitchFamily="2" charset="-78"/>
              </a:rPr>
              <a:t> :استفاده از نظرات و دیدگاههای بيماران و اقدامات اصلاحی براساس نظر بیماران</a:t>
            </a:r>
            <a:endParaRPr lang="fa-IR" sz="2000" dirty="0">
              <a:cs typeface="0 Titr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000" dirty="0" smtClean="0">
                <a:cs typeface="0 Nazanin Bold" pitchFamily="2" charset="-78"/>
              </a:rPr>
              <a:t>وجود سيستم رسيدگي به شكايات ( دريافت ، ثبت ، بررسي ، اولويت بندي ، اقدام ، بازخورد </a:t>
            </a:r>
          </a:p>
          <a:p>
            <a:pPr>
              <a:buNone/>
            </a:pPr>
            <a:r>
              <a:rPr lang="fa-IR" sz="2000" dirty="0" smtClean="0">
                <a:cs typeface="0 Nazanin Bold" pitchFamily="2" charset="-78"/>
              </a:rPr>
              <a:t>دسته بندي و گزارش دهي به مديريت ) – فرم شكايات –فرم تقدير ، فرم پيگيري</a:t>
            </a:r>
          </a:p>
          <a:p>
            <a:r>
              <a:rPr lang="fa-IR" sz="2000" dirty="0" smtClean="0">
                <a:cs typeface="0 Nazanin Bold" pitchFamily="2" charset="-78"/>
              </a:rPr>
              <a:t>مميزي شكايات</a:t>
            </a:r>
          </a:p>
          <a:p>
            <a:r>
              <a:rPr lang="fa-IR" sz="2000" dirty="0" smtClean="0">
                <a:cs typeface="0 Nazanin Bold" pitchFamily="2" charset="-78"/>
              </a:rPr>
              <a:t>رضايت سنجي</a:t>
            </a:r>
          </a:p>
          <a:p>
            <a:r>
              <a:rPr lang="fa-IR" sz="2000" dirty="0" smtClean="0">
                <a:cs typeface="0 Nazanin Bold" pitchFamily="2" charset="-78"/>
              </a:rPr>
              <a:t>خوشامد گويي</a:t>
            </a:r>
          </a:p>
          <a:p>
            <a:r>
              <a:rPr lang="fa-IR" sz="2000" dirty="0" smtClean="0">
                <a:cs typeface="0 Nazanin Bold" pitchFamily="2" charset="-78"/>
              </a:rPr>
              <a:t>مشاركت بيماران و مراقبين درتدوين خط مشي بهبود كيفيت و ايمني بيمار( حيطه مشاركت : شناسايي ، بهداشت دست ، تزريقات و </a:t>
            </a:r>
            <a:r>
              <a:rPr lang="fa-IR" sz="2000" dirty="0" smtClean="0">
                <a:cs typeface="0 Nazanin Bold" pitchFamily="2" charset="-78"/>
              </a:rPr>
              <a:t>.....)</a:t>
            </a:r>
          </a:p>
          <a:p>
            <a:r>
              <a:rPr lang="fa-IR" sz="2000" smtClean="0">
                <a:cs typeface="0 Nazanin Bold" pitchFamily="2" charset="-78"/>
              </a:rPr>
              <a:t>خط تلفن مستقيم گزارش حوادث</a:t>
            </a:r>
            <a:endParaRPr lang="fa-IR" sz="2000" dirty="0" smtClean="0">
              <a:cs typeface="0 Nazanin Bold" pitchFamily="2" charset="-78"/>
            </a:endParaRPr>
          </a:p>
          <a:p>
            <a:r>
              <a:rPr lang="fa-IR" sz="2000" dirty="0" smtClean="0">
                <a:cs typeface="0 Nazanin Bold" pitchFamily="2" charset="-78"/>
              </a:rPr>
              <a:t>اتاق گفتگو  ( الكترونيك )، تابلو اعلانات و ....براي انتقال دغدغه ها و تبادل راه كار ها</a:t>
            </a:r>
          </a:p>
          <a:p>
            <a:r>
              <a:rPr lang="fa-IR" sz="2000" dirty="0" smtClean="0">
                <a:cs typeface="0 Nazanin Bold" pitchFamily="2" charset="-78"/>
              </a:rPr>
              <a:t>امكان دسترسي به اطلاعات الكترونيكي ايمني بيمار </a:t>
            </a:r>
          </a:p>
          <a:p>
            <a:endParaRPr lang="fa-IR" sz="2000" dirty="0">
              <a:cs typeface="0 Nazanin Bold" pitchFamily="2" charset="-7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2" y="785794"/>
          <a:ext cx="8686802" cy="607220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28781"/>
                <a:gridCol w="1528752"/>
                <a:gridCol w="1128704"/>
                <a:gridCol w="2763205"/>
                <a:gridCol w="1737360"/>
              </a:tblGrid>
              <a:tr h="121444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حيطه اصلي</a:t>
                      </a:r>
                      <a:endParaRPr lang="en-US" sz="18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فرعی                        </a:t>
                      </a:r>
                      <a:endParaRPr lang="en-US" sz="1800" b="1" dirty="0" smtClean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</a:t>
                      </a:r>
                    </a:p>
                    <a:p>
                      <a:pPr algn="ctr" rtl="1"/>
                      <a:r>
                        <a:rPr lang="fa-IR" sz="1800" b="1" dirty="0" smtClean="0">
                          <a:cs typeface="0 Titr Bold" pitchFamily="2" charset="-78"/>
                        </a:rPr>
                        <a:t> ا لزامي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baseline="0" dirty="0" smtClean="0">
                          <a:solidFill>
                            <a:srgbClr val="0033CC"/>
                          </a:solidFill>
                          <a:cs typeface="0 Titr Bold" pitchFamily="2" charset="-78"/>
                        </a:rPr>
                        <a:t>استاندارد محوري</a:t>
                      </a:r>
                      <a:endParaRPr lang="fa-IR" sz="1800" b="1" baseline="0" dirty="0">
                        <a:solidFill>
                          <a:srgbClr val="0033CC"/>
                        </a:solidFill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پيشرفته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21444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حيطه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 B</a:t>
                      </a:r>
                      <a:r>
                        <a:rPr kumimoji="0"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: مشارکت بیمارو </a:t>
                      </a:r>
                      <a:r>
                        <a:rPr kumimoji="0"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جامعه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400" b="1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   7. </a:t>
                      </a:r>
                      <a:r>
                        <a:rPr lang="en-US" sz="1400" b="1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B </a:t>
                      </a:r>
                      <a:r>
                        <a:rPr lang="fa-IR" sz="1400" b="1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   : فضای </a:t>
                      </a:r>
                      <a:r>
                        <a:rPr lang="fa-IR" sz="14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حاکم در بیمارستان ؛ فضای دوستدار ایمنی بیمار است .</a:t>
                      </a:r>
                      <a:endParaRPr lang="en-US" sz="1400" b="1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400" b="1" dirty="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7.2.1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B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کارکنان بیمارستان آموزش دیده اند که حمایتگر باشند و اضطرابها و دلواپسی های بیماران راتحمل نمایند . </a:t>
                      </a:r>
                      <a:endParaRPr lang="en-US" sz="1600" b="1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400" b="1">
                        <a:cs typeface="0 Nazanin Bold" pitchFamily="2" charset="-78"/>
                      </a:endParaRPr>
                    </a:p>
                  </a:txBody>
                  <a:tcPr/>
                </a:tc>
              </a:tr>
              <a:tr h="1214441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 b="1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 b="1" dirty="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7.2.2  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بیمارستان دارای امکانات سرگرمی برای بیماران ، بعنوان مثال پخش موزیک ، تلویزیون ، فیلم و کتابخانه می باشد.</a:t>
                      </a:r>
                      <a:endParaRPr lang="en-US" sz="1600" b="1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400" b="1">
                        <a:cs typeface="0 Nazanin Bold" pitchFamily="2" charset="-78"/>
                      </a:endParaRPr>
                    </a:p>
                  </a:txBody>
                  <a:tcPr/>
                </a:tc>
              </a:tr>
              <a:tr h="1214441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 b="1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 b="1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7.2.3 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بیمارستان داری نمازخانه می باشد و نیاز های روحانی و مذهبی بیماران را بر آورده می نماید .</a:t>
                      </a:r>
                      <a:endParaRPr lang="en-US" sz="1600" b="1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400" b="1" dirty="0">
                        <a:cs typeface="0 Nazanin Bold" pitchFamily="2" charset="-78"/>
                      </a:endParaRPr>
                    </a:p>
                  </a:txBody>
                  <a:tcPr/>
                </a:tc>
              </a:tr>
              <a:tr h="1214441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 b="1" dirty="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400" b="1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7.2.4 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fa-IR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کارکنان بیمارستان از خانواده بیماران در حال احتضار حمایت می نمایند . </a:t>
                      </a:r>
                      <a:endParaRPr lang="en-US" sz="1600" b="1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400" b="1" dirty="0">
                        <a:cs typeface="0 Nazanin Bold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800" b="1" dirty="0" smtClean="0">
                <a:ea typeface="Times New Roman"/>
                <a:cs typeface="0 Titr Bold" pitchFamily="2" charset="-78"/>
              </a:rPr>
              <a:t>فضای مورد پسند بیمار </a:t>
            </a:r>
            <a:endParaRPr lang="fa-IR" sz="2800" dirty="0">
              <a:cs typeface="0 Titr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000" dirty="0" smtClean="0">
                <a:cs typeface="0 Nazanin Bold" pitchFamily="2" charset="-78"/>
              </a:rPr>
              <a:t>آموزش كاركنان در مورد حمايت از بيماران ( ارتباط موثر )</a:t>
            </a:r>
          </a:p>
          <a:p>
            <a:r>
              <a:rPr lang="fa-IR" sz="2000" dirty="0" smtClean="0">
                <a:cs typeface="0 Nazanin Bold" pitchFamily="2" charset="-78"/>
              </a:rPr>
              <a:t>امكانات سرگرمي ( تلويزيون – فيلم – موزيك )</a:t>
            </a:r>
          </a:p>
          <a:p>
            <a:r>
              <a:rPr lang="fa-IR" sz="2000" dirty="0" smtClean="0">
                <a:cs typeface="0 Nazanin Bold" pitchFamily="2" charset="-78"/>
              </a:rPr>
              <a:t>نمازخانه و نيازهاي مذهبي</a:t>
            </a:r>
          </a:p>
          <a:p>
            <a:r>
              <a:rPr lang="fa-IR" sz="2000" dirty="0" smtClean="0">
                <a:cs typeface="0 Nazanin Bold" pitchFamily="2" charset="-78"/>
              </a:rPr>
              <a:t>حمايت از بيماران در حال احتضار ( خط مشي  )</a:t>
            </a:r>
          </a:p>
          <a:p>
            <a:endParaRPr lang="fa-IR" sz="2000" dirty="0">
              <a:cs typeface="0 Nazanin Bold" pitchFamily="2" charset="-7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istrator\My Documents\My Pictures\farapix_com_4bff3d13ac15e9c420dd157fdeae9891_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572264" y="785794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solidFill>
                  <a:srgbClr val="0000FF"/>
                </a:solidFill>
                <a:cs typeface="0 Titr Bold" pitchFamily="2" charset="-78"/>
              </a:rPr>
              <a:t>پيش بسوي موفقيت</a:t>
            </a:r>
            <a:endParaRPr lang="fa-IR" sz="2400" dirty="0">
              <a:solidFill>
                <a:srgbClr val="0000FF"/>
              </a:solidFill>
              <a:cs typeface="0 Titr Bold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1428736"/>
            <a:ext cx="7851648" cy="1828800"/>
          </a:xfrm>
        </p:spPr>
        <p:txBody>
          <a:bodyPr/>
          <a:lstStyle/>
          <a:p>
            <a:r>
              <a:rPr lang="fa-IR" dirty="0" smtClean="0">
                <a:cs typeface="0 Jadid Bold" pitchFamily="2" charset="-78"/>
              </a:rPr>
              <a:t>استانداردهاي ايمني بيمار</a:t>
            </a:r>
            <a:endParaRPr lang="fa-IR" dirty="0">
              <a:cs typeface="0 Jadid Bold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86190"/>
            <a:ext cx="7854696" cy="2143140"/>
          </a:xfrm>
        </p:spPr>
        <p:txBody>
          <a:bodyPr/>
          <a:lstStyle/>
          <a:p>
            <a:pPr algn="ctr"/>
            <a:r>
              <a:rPr lang="fa-IR" dirty="0" smtClean="0">
                <a:cs typeface="0 Jadid Bold" pitchFamily="2" charset="-78"/>
              </a:rPr>
              <a:t>گلشن اصغري</a:t>
            </a:r>
          </a:p>
          <a:p>
            <a:pPr algn="ctr"/>
            <a:r>
              <a:rPr lang="fa-IR" dirty="0" smtClean="0">
                <a:cs typeface="0 Jadid Bold" pitchFamily="2" charset="-78"/>
              </a:rPr>
              <a:t>كارشناس كنترل عفونت م.آ.د.سينا</a:t>
            </a:r>
            <a:endParaRPr lang="fa-IR" dirty="0">
              <a:cs typeface="0 Jadid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714356"/>
          <a:ext cx="9144000" cy="614364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66654"/>
                <a:gridCol w="1990413"/>
                <a:gridCol w="1631242"/>
                <a:gridCol w="2226892"/>
                <a:gridCol w="1828799"/>
              </a:tblGrid>
              <a:tr h="112131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حيطه اصلي</a:t>
                      </a:r>
                      <a:endParaRPr lang="en-US" sz="18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فرعی                        </a:t>
                      </a:r>
                      <a:endParaRPr lang="en-US" sz="1800" b="1" dirty="0" smtClean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حياتي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baseline="0" dirty="0" smtClean="0">
                          <a:solidFill>
                            <a:srgbClr val="0033CC"/>
                          </a:solidFill>
                          <a:cs typeface="0 Titr Bold" pitchFamily="2" charset="-78"/>
                        </a:rPr>
                        <a:t>استاندارد محوري</a:t>
                      </a:r>
                      <a:endParaRPr lang="fa-IR" sz="1800" b="1" baseline="0" dirty="0">
                        <a:solidFill>
                          <a:srgbClr val="0033CC"/>
                        </a:solidFill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پيشرفته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98876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حيطه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 B</a:t>
                      </a:r>
                      <a:r>
                        <a:rPr kumimoji="0"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: مشارکت بیمارو </a:t>
                      </a:r>
                      <a:r>
                        <a:rPr kumimoji="0"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جامعه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0 Titr Bold" pitchFamily="2" charset="-78"/>
                      </a:endParaRPr>
                    </a:p>
                    <a:p>
                      <a:pPr rtl="1"/>
                      <a:endParaRPr lang="fa-IR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800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1.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B</a:t>
                      </a:r>
                      <a:r>
                        <a:rPr lang="ar-SA" sz="1800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 ايمني بيمار در منشور حقوق بيمار و خانواده آنها لحاظ شده است.</a:t>
                      </a:r>
                      <a:endParaRPr lang="en-US" sz="2800" dirty="0" smtClean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  <a:p>
                      <a:pPr rtl="1"/>
                      <a:endParaRPr lang="fa-IR" dirty="0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2000" dirty="0"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1.2.1</a:t>
                      </a:r>
                      <a:r>
                        <a:rPr lang="en-US" sz="20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ar-SA" sz="20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منشور حقوق بيماردر بيمارستان وجود و در معرض ديد بيماران </a:t>
                      </a:r>
                      <a:r>
                        <a:rPr lang="fa-IR" sz="20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قرار </a:t>
                      </a:r>
                      <a:r>
                        <a:rPr lang="ar-SA" sz="20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دارد.</a:t>
                      </a:r>
                      <a:endParaRPr lang="en-US" sz="20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1.3.1.</a:t>
                      </a:r>
                      <a:r>
                        <a:rPr lang="en-US" sz="20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ar-SA" sz="20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مشارکت بیماران و جامعه درایجاد و ارتقا حقوق بیمار و خانواده</a:t>
                      </a:r>
                      <a:r>
                        <a:rPr lang="ar-SA" sz="2000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</a:t>
                      </a:r>
                      <a:endParaRPr lang="en-US" sz="20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</a:tr>
              <a:tr h="1348251">
                <a:tc>
                  <a:txBody>
                    <a:bodyPr/>
                    <a:lstStyle/>
                    <a:p>
                      <a:pPr rtl="1"/>
                      <a:endParaRPr lang="fa-IR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2000"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1.2.2.</a:t>
                      </a:r>
                      <a:r>
                        <a:rPr lang="en-US" sz="20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en-US" sz="2000" b="1" dirty="0">
                          <a:latin typeface="B Yagut"/>
                          <a:ea typeface="Times New Roman"/>
                          <a:cs typeface="0 Nazanin Bold" pitchFamily="2" charset="-78"/>
                        </a:rPr>
                        <a:t> </a:t>
                      </a:r>
                      <a:r>
                        <a:rPr lang="ar-SA" sz="20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ايمني بيمار در منشور حقوق بيمار لحاظ شده است.</a:t>
                      </a:r>
                      <a:endParaRPr lang="en-US" sz="20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2000" dirty="0">
                        <a:cs typeface="0 Nazanin Bold" pitchFamily="2" charset="-78"/>
                      </a:endParaRPr>
                    </a:p>
                  </a:txBody>
                  <a:tcPr/>
                </a:tc>
              </a:tr>
              <a:tr h="1685313">
                <a:tc>
                  <a:txBody>
                    <a:bodyPr/>
                    <a:lstStyle/>
                    <a:p>
                      <a:pPr rtl="1"/>
                      <a:endParaRPr lang="fa-IR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2000" dirty="0"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1.2.3.</a:t>
                      </a:r>
                      <a:r>
                        <a:rPr lang="en-US" sz="20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ar-SA" sz="20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بيماران و خانواده آنها با حقوق خود و خانواده  آشنا و مطلع شده اند.</a:t>
                      </a:r>
                      <a:endParaRPr lang="en-US" sz="20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2000" dirty="0">
                        <a:cs typeface="0 Nazanin Bold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2000" dirty="0" smtClean="0">
                <a:ea typeface="Times New Roman"/>
                <a:cs typeface="0 Titr Bold" pitchFamily="2" charset="-78"/>
              </a:rPr>
              <a:t>1.</a:t>
            </a:r>
            <a:r>
              <a:rPr lang="en-US" sz="2000" dirty="0" smtClean="0">
                <a:ea typeface="Times New Roman"/>
                <a:cs typeface="0 Titr Bold" pitchFamily="2" charset="-78"/>
              </a:rPr>
              <a:t>B</a:t>
            </a:r>
            <a:r>
              <a:rPr lang="ar-SA" sz="2000" dirty="0" smtClean="0">
                <a:ea typeface="Times New Roman"/>
                <a:cs typeface="0 Titr Bold" pitchFamily="2" charset="-78"/>
              </a:rPr>
              <a:t> ايمني بيمار در منشور حقوق بيمار و خانواده آنها لحاظ شده است.</a:t>
            </a:r>
            <a:r>
              <a:rPr lang="en-US" sz="3200" dirty="0" smtClean="0">
                <a:ea typeface="Times New Roman"/>
                <a:cs typeface="0 Titr Bold" pitchFamily="2" charset="-78"/>
              </a:rPr>
              <a:t/>
            </a:r>
            <a:br>
              <a:rPr lang="en-US" sz="3200" dirty="0" smtClean="0">
                <a:ea typeface="Times New Roman"/>
                <a:cs typeface="0 Titr Bold" pitchFamily="2" charset="-78"/>
              </a:rPr>
            </a:br>
            <a:endParaRPr lang="fa-IR" sz="2000" dirty="0">
              <a:cs typeface="0 Nazanin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300" dirty="0" smtClean="0">
                <a:cs typeface="0 Nazanin Bold" pitchFamily="2" charset="-78"/>
              </a:rPr>
              <a:t>منشور حقوق بيمارمكتوب( ايمني بيمار لحاظ شود )</a:t>
            </a:r>
          </a:p>
          <a:p>
            <a:r>
              <a:rPr lang="fa-IR" sz="2300" dirty="0" smtClean="0">
                <a:cs typeface="0 Nazanin Bold" pitchFamily="2" charset="-78"/>
              </a:rPr>
              <a:t>نصب</a:t>
            </a:r>
          </a:p>
          <a:p>
            <a:r>
              <a:rPr lang="fa-IR" sz="2300" dirty="0" smtClean="0">
                <a:cs typeface="0 Nazanin Bold" pitchFamily="2" charset="-78"/>
              </a:rPr>
              <a:t>خط مشي آموزش منشور حقوق بيمار( مشاركت بيمار و خانواده در تدوين آن )</a:t>
            </a:r>
          </a:p>
          <a:p>
            <a:r>
              <a:rPr lang="fa-IR" sz="2300" dirty="0" smtClean="0">
                <a:cs typeface="0 Nazanin Bold" pitchFamily="2" charset="-78"/>
              </a:rPr>
              <a:t>آموزش منشور حقوق بيمار به بيمار و خانواده ( در بدو ورود) </a:t>
            </a:r>
          </a:p>
          <a:p>
            <a:r>
              <a:rPr lang="fa-IR" sz="2300" dirty="0" smtClean="0">
                <a:cs typeface="0 Nazanin Bold" pitchFamily="2" charset="-78"/>
              </a:rPr>
              <a:t>وجود گروه حمايت از بيماران و اقدامات</a:t>
            </a:r>
          </a:p>
          <a:p>
            <a:endParaRPr lang="fa-IR" sz="2400" dirty="0" smtClean="0">
              <a:cs typeface="0 Nazanin Bold" pitchFamily="2" charset="-78"/>
            </a:endParaRPr>
          </a:p>
          <a:p>
            <a:endParaRPr lang="fa-IR" sz="2400" dirty="0" smtClean="0">
              <a:cs typeface="0 Nazanin Bold" pitchFamily="2" charset="-78"/>
            </a:endParaRPr>
          </a:p>
          <a:p>
            <a:endParaRPr lang="fa-IR" sz="2400" dirty="0">
              <a:cs typeface="0 Nazanin Bold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2" cy="6695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5922"/>
                <a:gridCol w="1943086"/>
                <a:gridCol w="1785925"/>
                <a:gridCol w="2085960"/>
                <a:gridCol w="1843109"/>
              </a:tblGrid>
              <a:tr h="64291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حيطه اصلي</a:t>
                      </a:r>
                      <a:endParaRPr lang="en-US" sz="18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فرعی                        </a:t>
                      </a:r>
                      <a:endParaRPr lang="en-US" sz="1800" b="1" dirty="0" smtClean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ا لزامي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baseline="0" dirty="0" smtClean="0">
                          <a:solidFill>
                            <a:srgbClr val="0033CC"/>
                          </a:solidFill>
                          <a:cs typeface="0 Titr Bold" pitchFamily="2" charset="-78"/>
                        </a:rPr>
                        <a:t>استاندارد محوري</a:t>
                      </a:r>
                      <a:endParaRPr lang="fa-IR" sz="1800" b="1" baseline="0" dirty="0">
                        <a:solidFill>
                          <a:srgbClr val="0033CC"/>
                        </a:solidFill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پيشرفته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2929156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حيطه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 B</a:t>
                      </a:r>
                      <a:r>
                        <a:rPr kumimoji="0"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: مشارکت بیمارو </a:t>
                      </a:r>
                      <a:r>
                        <a:rPr kumimoji="0"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جامعه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600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2. </a:t>
                      </a:r>
                      <a:r>
                        <a:rPr lang="en-US" sz="1600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en-US" sz="1600" dirty="0">
                          <a:latin typeface="B Titr"/>
                          <a:ea typeface="Times New Roman"/>
                          <a:cs typeface="0 Nazanin Bold" pitchFamily="2" charset="-78"/>
                        </a:rPr>
                        <a:t> </a:t>
                      </a:r>
                      <a:r>
                        <a:rPr lang="ar-SA" sz="1600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بیمارستان با ارتقاء سطح آگاهی بیماران و همراهانشان در زمینه سلامت ، به آنان قدرت و امکان مشارکت در اتخاذ تصمیم صحیح در مورد نحوه درمان خود را می دهد </a:t>
                      </a:r>
                      <a:endParaRPr lang="en-US" sz="16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2.1.1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پزشک قبل از انجام هر گونه اقدام درمانی و تشخیصی تهاجمی ؛ کلیه خطرات ، منافع و عوارض جانبی احتمالی پروسيجر را به  بیمار توضیح داده و با حضور و نظارت پرستار،  بیمار برگه رضایت نامه را امضاء می نماید</a:t>
                      </a:r>
                      <a:endParaRPr lang="en-US" sz="16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2.2.1.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بيمارستان به تمامی  بيماران خود و خانواده شان در مورد بیماری اختصاصی آنان و موضوعات عمومی ايمني بيمار آگاهي مي دهد.</a:t>
                      </a:r>
                      <a:endParaRPr lang="en-US" sz="16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>
                          <a:latin typeface="Calibri"/>
                          <a:ea typeface="Times New Roman"/>
                          <a:cs typeface="0 Nazanin Bold" pitchFamily="2" charset="-78"/>
                        </a:rPr>
                        <a:t>2.3.1.</a:t>
                      </a:r>
                      <a:r>
                        <a:rPr lang="en-US" sz="1600" b="1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ar-SA" sz="1600" b="1">
                          <a:latin typeface="Calibri"/>
                          <a:ea typeface="Times New Roman"/>
                          <a:cs typeface="0 Nazanin Bold" pitchFamily="2" charset="-78"/>
                        </a:rPr>
                        <a:t> بيماران در برنامه ريزي و تصميم گيري در مورد مراقبت سلامت خود مشاركت مي كنند.</a:t>
                      </a:r>
                      <a:endParaRPr lang="en-US" sz="160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</a:tr>
              <a:tr h="1837935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dirty="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2.2.2. 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تمامی بيماران اطلاعات كامل و روزآمد تشخيص و درمان خود را از پزشك معالجشان اخذ می نمایند</a:t>
                      </a:r>
                      <a:endParaRPr lang="en-US" sz="16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2.3.2.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B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بيمارستان داراي وب سايت مراقبت سلامت مي باشد و </a:t>
                      </a:r>
                      <a:r>
                        <a:rPr lang="ar-SA" sz="1600" b="1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بيماران به آن دسترسي دارد.</a:t>
                      </a:r>
                      <a:endParaRPr lang="en-US" sz="1600" dirty="0" smtClean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</a:tr>
              <a:tr h="1285392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3.2.2.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بيمارستان به همراهان بيمارنحوه مراقبت پس از ترخيص بيمار را آموزش مي دهد.  </a:t>
                      </a:r>
                      <a:endParaRPr lang="en-US" sz="16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1285884"/>
          </a:xfrm>
        </p:spPr>
        <p:txBody>
          <a:bodyPr>
            <a:normAutofit fontScale="90000"/>
          </a:bodyPr>
          <a:lstStyle/>
          <a:p>
            <a:pPr algn="r"/>
            <a:r>
              <a:rPr lang="fa-IR" sz="2300" dirty="0" smtClean="0">
                <a:ea typeface="Times New Roman"/>
                <a:cs typeface="0 Titr Bold" pitchFamily="2" charset="-78"/>
              </a:rPr>
              <a:t>2. </a:t>
            </a:r>
            <a:r>
              <a:rPr lang="en-US" sz="2300" dirty="0" smtClean="0">
                <a:ea typeface="Times New Roman"/>
                <a:cs typeface="0 Titr Bold" pitchFamily="2" charset="-78"/>
              </a:rPr>
              <a:t>B</a:t>
            </a:r>
            <a:r>
              <a:rPr lang="en-US" sz="2300" dirty="0" smtClean="0">
                <a:latin typeface="B Titr"/>
                <a:ea typeface="Times New Roman"/>
                <a:cs typeface="0 Titr Bold" pitchFamily="2" charset="-78"/>
              </a:rPr>
              <a:t> </a:t>
            </a:r>
            <a:r>
              <a:rPr lang="ar-SA" sz="2300" dirty="0" smtClean="0">
                <a:ea typeface="Times New Roman"/>
                <a:cs typeface="0 Titr Bold" pitchFamily="2" charset="-78"/>
              </a:rPr>
              <a:t>بیمارستان با ارتقاء سطح آگاهی بیماران و همراهانشان در زمینه سلامت ، به آنان قدرت و امکان مشارکت در اتخاذ تصمیم صحیح در مورد نحوه درمان خود را می دهد </a:t>
            </a:r>
            <a:r>
              <a:rPr lang="en-US" sz="2400" dirty="0" smtClean="0">
                <a:ea typeface="Times New Roman"/>
                <a:cs typeface="0 Titr Bold" pitchFamily="2" charset="-78"/>
              </a:rPr>
              <a:t/>
            </a:r>
            <a:br>
              <a:rPr lang="en-US" sz="2400" dirty="0" smtClean="0">
                <a:ea typeface="Times New Roman"/>
                <a:cs typeface="0 Titr Bold" pitchFamily="2" charset="-78"/>
              </a:rPr>
            </a:br>
            <a:r>
              <a:rPr lang="fa-IR" sz="2400" b="1" dirty="0" smtClean="0">
                <a:ea typeface="Times New Roman"/>
                <a:cs typeface="0 Nazanin Bold" pitchFamily="2" charset="-78"/>
              </a:rPr>
              <a:t>. </a:t>
            </a:r>
            <a:endParaRPr lang="fa-IR" sz="2400" dirty="0">
              <a:cs typeface="0 Nazanin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824294"/>
          </a:xfrm>
        </p:spPr>
        <p:txBody>
          <a:bodyPr>
            <a:normAutofit/>
          </a:bodyPr>
          <a:lstStyle/>
          <a:p>
            <a:r>
              <a:rPr lang="fa-IR" sz="2400" dirty="0" smtClean="0">
                <a:cs typeface="0 Nazanin Bold" pitchFamily="2" charset="-78"/>
              </a:rPr>
              <a:t>رضايت آگاهانه براي پروسيجر هاي تهاجمي</a:t>
            </a:r>
          </a:p>
          <a:p>
            <a:r>
              <a:rPr lang="fa-IR" sz="2400" dirty="0" smtClean="0">
                <a:cs typeface="0 Nazanin Bold" pitchFamily="2" charset="-78"/>
              </a:rPr>
              <a:t>آموزش  بيمار و خانواده بيمار (ايمني – تشخيص – درمان  -نحوه مراقبت ازخود –آموزش بعد از ترخيص)</a:t>
            </a:r>
          </a:p>
          <a:p>
            <a:r>
              <a:rPr lang="fa-IR" sz="2400" dirty="0" smtClean="0">
                <a:cs typeface="0 Nazanin Bold" pitchFamily="2" charset="-78"/>
              </a:rPr>
              <a:t>روش آموزش به بيمار ( سايت و ....)</a:t>
            </a:r>
          </a:p>
          <a:p>
            <a:r>
              <a:rPr lang="fa-IR" sz="2400" dirty="0" smtClean="0">
                <a:cs typeface="0 Nazanin Bold" pitchFamily="2" charset="-78"/>
              </a:rPr>
              <a:t>آموزش پرسنل در رابطه با آموزش به بيمار </a:t>
            </a:r>
          </a:p>
          <a:p>
            <a:r>
              <a:rPr lang="fa-IR" sz="2400" dirty="0" smtClean="0">
                <a:cs typeface="0 Nazanin Bold" pitchFamily="2" charset="-78"/>
              </a:rPr>
              <a:t>مشاركت بيمار در مورد درمان</a:t>
            </a:r>
            <a:endParaRPr lang="fa-IR" sz="2400" dirty="0">
              <a:cs typeface="0 Nazanin Bold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3" y="857234"/>
          <a:ext cx="9144003" cy="600076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33827"/>
                <a:gridCol w="1799520"/>
                <a:gridCol w="2399361"/>
                <a:gridCol w="1682495"/>
                <a:gridCol w="1828800"/>
              </a:tblGrid>
              <a:tr h="153056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حيطه اصلي</a:t>
                      </a:r>
                      <a:endParaRPr lang="en-US" sz="18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فرعی                        </a:t>
                      </a:r>
                      <a:endParaRPr lang="en-US" sz="1800" b="1" dirty="0" smtClean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ا لزامي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baseline="0" dirty="0" smtClean="0">
                          <a:solidFill>
                            <a:srgbClr val="0033CC"/>
                          </a:solidFill>
                          <a:cs typeface="0 Titr Bold" pitchFamily="2" charset="-78"/>
                        </a:rPr>
                        <a:t>استاندارد محوري</a:t>
                      </a:r>
                      <a:endParaRPr lang="fa-IR" sz="1800" b="1" baseline="0" dirty="0">
                        <a:solidFill>
                          <a:srgbClr val="0033CC"/>
                        </a:solidFill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پيشرفته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447020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Nazanin Bold" pitchFamily="2" charset="-78"/>
                        </a:rPr>
                        <a:t>حيطه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Nazanin Bold" pitchFamily="2" charset="-78"/>
                        </a:rPr>
                        <a:t>  B</a:t>
                      </a:r>
                      <a:r>
                        <a:rPr kumimoji="0" lang="ar-SA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Nazanin Bold" pitchFamily="2" charset="-78"/>
                        </a:rPr>
                        <a:t>: مشارکت بیمارو </a:t>
                      </a:r>
                      <a:r>
                        <a:rPr kumimoji="0" lang="fa-I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Nazanin Bold" pitchFamily="2" charset="-78"/>
                        </a:rPr>
                        <a:t>جامعه</a:t>
                      </a:r>
                      <a:endParaRPr kumimoji="0"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>
                          <a:cs typeface="0 Nazanin Bold" pitchFamily="2" charset="-78"/>
                        </a:rPr>
                        <a:t>B3</a:t>
                      </a:r>
                      <a:r>
                        <a:rPr lang="fa-IR" sz="1600" dirty="0" smtClean="0">
                          <a:cs typeface="0 Nazanin Bold" pitchFamily="2" charset="-78"/>
                        </a:rPr>
                        <a:t> :</a:t>
                      </a:r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Nazanin Bold" pitchFamily="2" charset="-78"/>
                        </a:rPr>
                        <a:t>بيمارستان بکارگیری  بهترین روش  شناسایی هویت بیماران و تآييد آن  را در تمامی مراحل درمان تضمین می کند .</a:t>
                      </a:r>
                      <a:endParaRPr lang="fa-IR" sz="1600" dirty="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Nazanin Bold" pitchFamily="2" charset="-78"/>
                        </a:rPr>
                        <a:t>B 3.1.1</a:t>
                      </a:r>
                      <a:r>
                        <a:rPr kumimoji="0" lang="fa-I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Nazanin Bold" pitchFamily="2" charset="-78"/>
                        </a:rPr>
                        <a:t> </a:t>
                      </a:r>
                      <a:r>
                        <a:rPr kumimoji="0" lang="fa-IR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Nazanin Bold" pitchFamily="2" charset="-78"/>
                        </a:rPr>
                        <a:t> 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Nazanin Bold" pitchFamily="2" charset="-78"/>
                        </a:rPr>
                        <a:t> </a:t>
                      </a:r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Nazanin Bold" pitchFamily="2" charset="-78"/>
                        </a:rPr>
                        <a:t>قبل از انجام هر گونه پروسیجر درمانی ، تشخیصی و آزمایشگاهی، تجویز دارو و یا ترانسفوزیون خون و فرآورده های خونی، کلیه بیماران و به ويژه  گروههای در معرض خطر منجمله نوزاذان ، بیماران دچار اختلالات هوشیاری ويا سالمندان  حداقل با دو شناسه شامل نام و نام خانوادگی و تاریخ تولد شناسایی ومورد تأیید قرارمی گيرند( هیچگاه شماره اتاق بیمار یکی از این شناسه ها نمی باشد).</a:t>
                      </a:r>
                      <a:endParaRPr lang="fa-IR" sz="1600" dirty="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3.2.1.</a:t>
                      </a:r>
                      <a:r>
                        <a:rPr lang="en-US" sz="1600" b="1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ar-SA" sz="1600" b="1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سیستمی 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برای شناسایی هویت  بیماران مبتلا به آلرژی ، بعنوان مثال  سیستم کد بندی رنگی ؛ موجود است </a:t>
                      </a:r>
                      <a:endParaRPr lang="en-US" sz="16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3.3.1.</a:t>
                      </a:r>
                      <a:r>
                        <a:rPr lang="en-US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en-US" sz="1600" b="1" dirty="0">
                          <a:latin typeface="B Yagut"/>
                          <a:ea typeface="Times New Roman"/>
                          <a:cs typeface="0 Nazanin Bold" pitchFamily="2" charset="-78"/>
                        </a:rPr>
                        <a:t> </a:t>
                      </a:r>
                      <a:r>
                        <a:rPr lang="ar-SA" sz="16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بيمارستان براي شناسايي هویت بيماران از سيستم باركد با استفاده از اثر انگشت استفاده مي كند.</a:t>
                      </a:r>
                      <a:endParaRPr lang="en-US" sz="16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400" dirty="0" smtClean="0">
                <a:cs typeface="0 Nazanin Bold" pitchFamily="2" charset="-78"/>
              </a:rPr>
              <a:t>B3</a:t>
            </a:r>
            <a:r>
              <a:rPr lang="fa-IR" sz="2400" dirty="0" smtClean="0">
                <a:cs typeface="0 Nazanin Bold" pitchFamily="2" charset="-78"/>
              </a:rPr>
              <a:t> :</a:t>
            </a:r>
            <a:r>
              <a:rPr lang="ar-SA" sz="2000" b="1" dirty="0" smtClean="0">
                <a:solidFill>
                  <a:schemeClr val="dk1"/>
                </a:solidFill>
                <a:cs typeface="0 Titr Bold" pitchFamily="2" charset="-78"/>
              </a:rPr>
              <a:t>بيمارستان بکارگیری  بهترین روش  شناسایی هویت بیماران و تآييد آن  را در تمامی مراحل درمان تضمین می کند .</a:t>
            </a:r>
            <a:endParaRPr lang="fa-IR" sz="2000" dirty="0">
              <a:cs typeface="0 Titr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895732"/>
          </a:xfrm>
        </p:spPr>
        <p:txBody>
          <a:bodyPr>
            <a:normAutofit/>
          </a:bodyPr>
          <a:lstStyle/>
          <a:p>
            <a:r>
              <a:rPr lang="fa-IR" sz="2000" dirty="0" smtClean="0">
                <a:cs typeface="0 Nazanin Bold" pitchFamily="2" charset="-78"/>
              </a:rPr>
              <a:t>خط مشي شناسايي هويت بيماران ( مجهول الهويه – آلرژي –اسامي مشابه – بدون دستبند) – كد بندي رنگي</a:t>
            </a:r>
          </a:p>
          <a:p>
            <a:r>
              <a:rPr lang="fa-IR" sz="2000" dirty="0" smtClean="0">
                <a:cs typeface="0 Nazanin Bold" pitchFamily="2" charset="-78"/>
              </a:rPr>
              <a:t>بار كد</a:t>
            </a:r>
          </a:p>
          <a:p>
            <a:endParaRPr lang="fa-IR" sz="2000" dirty="0">
              <a:cs typeface="0 Nazanin Bold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77" y="571480"/>
          <a:ext cx="8929723" cy="6286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14525"/>
                <a:gridCol w="1800213"/>
                <a:gridCol w="1085842"/>
                <a:gridCol w="2700319"/>
                <a:gridCol w="1828824"/>
              </a:tblGrid>
              <a:tr h="73959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حيطه اصلي</a:t>
                      </a:r>
                      <a:endParaRPr lang="en-US" sz="1800" b="1" dirty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latin typeface="Calibri"/>
                          <a:ea typeface="Times New Roman"/>
                          <a:cs typeface="0 Titr Bold" pitchFamily="2" charset="-78"/>
                        </a:rPr>
                        <a:t>حیطه فرعی                        </a:t>
                      </a:r>
                      <a:endParaRPr lang="en-US" sz="1800" b="1" dirty="0" smtClean="0">
                        <a:latin typeface="Calibri"/>
                        <a:ea typeface="Times New Roman"/>
                        <a:cs typeface="0 Titr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</a:t>
                      </a:r>
                    </a:p>
                    <a:p>
                      <a:pPr algn="ctr" rtl="1"/>
                      <a:r>
                        <a:rPr lang="fa-IR" sz="1800" b="1" dirty="0" smtClean="0">
                          <a:cs typeface="0 Titr Bold" pitchFamily="2" charset="-78"/>
                        </a:rPr>
                        <a:t>ا لزامي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baseline="0" dirty="0" smtClean="0">
                          <a:solidFill>
                            <a:srgbClr val="0033CC"/>
                          </a:solidFill>
                          <a:cs typeface="0 Titr Bold" pitchFamily="2" charset="-78"/>
                        </a:rPr>
                        <a:t>استاندارد محوري</a:t>
                      </a:r>
                      <a:endParaRPr lang="fa-IR" sz="1800" b="1" baseline="0" dirty="0">
                        <a:solidFill>
                          <a:srgbClr val="0033CC"/>
                        </a:solidFill>
                        <a:cs typeface="0 Titr Bold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800" b="1" dirty="0" smtClean="0">
                          <a:cs typeface="0 Titr Bold" pitchFamily="2" charset="-78"/>
                        </a:rPr>
                        <a:t>استاندارد پيشرفته</a:t>
                      </a:r>
                      <a:endParaRPr lang="fa-IR" sz="1800" b="1" dirty="0">
                        <a:cs typeface="0 Titr Bold" pitchFamily="2" charset="-78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90519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حيطه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  B</a:t>
                      </a:r>
                      <a:r>
                        <a:rPr kumimoji="0" lang="ar-S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: مشارکت بیمارو </a:t>
                      </a:r>
                      <a:r>
                        <a:rPr kumimoji="0"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Titr Bold" pitchFamily="2" charset="-78"/>
                        </a:rPr>
                        <a:t>جامعه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0 Titr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600" dirty="0" smtClean="0">
                          <a:cs typeface="0 Nazanin Bold" pitchFamily="2" charset="-78"/>
                        </a:rPr>
                        <a:t>B .4</a:t>
                      </a:r>
                      <a:r>
                        <a:rPr lang="fa-IR" sz="1600" dirty="0" smtClean="0">
                          <a:cs typeface="0 Nazanin Bold" pitchFamily="2" charset="-78"/>
                        </a:rPr>
                        <a:t> : </a:t>
                      </a:r>
                      <a:r>
                        <a:rPr kumimoji="0" lang="ar-SA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0 Nazanin Bold" pitchFamily="2" charset="-78"/>
                        </a:rPr>
                        <a:t>بيمارستان جامعه را در فعاليتهاي مختلف ايمني بيمار سهيم مي كند.</a:t>
                      </a:r>
                      <a:endParaRPr lang="fa-IR" sz="1600" dirty="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dirty="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4.2.1</a:t>
                      </a:r>
                      <a:r>
                        <a:rPr lang="en-US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ar-SA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 بیمارستان بمنظور تبادل راهکارها و ارتقاء سطح آگاهی جامعه از موضوعات مرتبط به ایمنی </a:t>
                      </a:r>
                      <a:r>
                        <a:rPr lang="ar-SA" sz="1500" b="1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بیمار، گردهمایی هایی را برگزار می نماید ..</a:t>
                      </a:r>
                      <a:endParaRPr lang="en-US" sz="1500" dirty="0" smtClean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5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4.3.1.</a:t>
                      </a:r>
                      <a:r>
                        <a:rPr lang="en-US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en-US" sz="1500" b="1" dirty="0">
                          <a:latin typeface="B Yagut"/>
                          <a:ea typeface="Times New Roman"/>
                          <a:cs typeface="0 Nazanin Bold" pitchFamily="2" charset="-78"/>
                        </a:rPr>
                        <a:t> </a:t>
                      </a:r>
                      <a:r>
                        <a:rPr lang="ar-SA" sz="1500" b="1" dirty="0">
                          <a:latin typeface="Calibri"/>
                          <a:ea typeface="Times New Roman"/>
                          <a:cs typeface="0 Nazanin Bold" pitchFamily="2" charset="-78"/>
                        </a:rPr>
                        <a:t> بيمارستان جامعه (برای مثال سازمانهاي مردم نهاد، موسسات مذهبي ومدافعين بيمار) را در طراحي و اجراي برنامه ايمني بيمار مشاركت مي دهد</a:t>
                      </a:r>
                      <a:endParaRPr lang="en-US" sz="15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</a:tr>
              <a:tr h="1893193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dirty="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500" b="1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4.2.2.</a:t>
                      </a:r>
                      <a:r>
                        <a:rPr lang="en-US" sz="1500" b="1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en-US" sz="1500" b="1" dirty="0" smtClean="0">
                          <a:latin typeface="B Yagut"/>
                          <a:ea typeface="Times New Roman"/>
                          <a:cs typeface="0 Nazanin Bold" pitchFamily="2" charset="-78"/>
                        </a:rPr>
                        <a:t> </a:t>
                      </a:r>
                      <a:r>
                        <a:rPr lang="ar-SA" sz="1500" b="1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بیمارستان به منظورارتقا ايمني بيمار  ؛ برگزار ی جلساتی بصورت منظم  را با گروه هاي مدني، سازمانهاي مردم نهادو پیشگامان محلی در مناسبت های خاص برنامه ریزی  می کند.</a:t>
                      </a:r>
                      <a:endParaRPr lang="en-US" sz="1500" dirty="0" smtClean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5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500" dirty="0"/>
                    </a:p>
                  </a:txBody>
                  <a:tcPr/>
                </a:tc>
              </a:tr>
              <a:tr h="1748533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sz="1600" dirty="0">
                        <a:cs typeface="0 Nazanin Bold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500" b="1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4.2</a:t>
                      </a:r>
                      <a:r>
                        <a:rPr lang="fa-IR" sz="1500" b="1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.3</a:t>
                      </a:r>
                      <a:r>
                        <a:rPr lang="ar-SA" sz="1500" b="1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.</a:t>
                      </a:r>
                      <a:r>
                        <a:rPr lang="en-US" sz="1500" b="1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B</a:t>
                      </a:r>
                      <a:r>
                        <a:rPr lang="ar-SA" sz="1500" b="1" dirty="0" smtClean="0">
                          <a:latin typeface="Calibri"/>
                          <a:ea typeface="Times New Roman"/>
                          <a:cs typeface="0 Nazanin Bold" pitchFamily="2" charset="-78"/>
                        </a:rPr>
                        <a:t> بيمارستان از رسانه ها  وبازاريابي به منظور ارتقاء ايمني بیمار( برای مثال:  انتشار فعالیتهای مرتبط به ایمنی بیمار را در روزنامه های محلی و کشوری  ) استفاده می کند .</a:t>
                      </a:r>
                      <a:endParaRPr lang="en-US" sz="1500" dirty="0" smtClean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500" dirty="0">
                        <a:latin typeface="Calibri"/>
                        <a:ea typeface="Times New Roman"/>
                        <a:cs typeface="0 Nazanin Bold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endParaRPr lang="fa-IR" sz="15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267</TotalTime>
  <Words>1452</Words>
  <Application>Microsoft Office PowerPoint</Application>
  <PresentationFormat>On-screen Show (4:3)</PresentationFormat>
  <Paragraphs>123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Slide 1</vt:lpstr>
      <vt:lpstr>استانداردهاي ايمني بيمار</vt:lpstr>
      <vt:lpstr>Slide 3</vt:lpstr>
      <vt:lpstr>1.B ايمني بيمار در منشور حقوق بيمار و خانواده آنها لحاظ شده است. </vt:lpstr>
      <vt:lpstr>Slide 5</vt:lpstr>
      <vt:lpstr>2. B بیمارستان با ارتقاء سطح آگاهی بیماران و همراهانشان در زمینه سلامت ، به آنان قدرت و امکان مشارکت در اتخاذ تصمیم صحیح در مورد نحوه درمان خود را می دهد  . </vt:lpstr>
      <vt:lpstr>Slide 7</vt:lpstr>
      <vt:lpstr>B3 :بيمارستان بکارگیری  بهترین روش  شناسایی هویت بیماران و تآييد آن  را در تمامی مراحل درمان تضمین می کند .</vt:lpstr>
      <vt:lpstr>Slide 9</vt:lpstr>
      <vt:lpstr>B .4 : بيمارستان جامعه را در فعاليتهاي مختلف ايمني بيمار سهيم مي كند. </vt:lpstr>
      <vt:lpstr>Slide 11</vt:lpstr>
      <vt:lpstr>B . 5 :بيمارستان وقایع مرتبط به ایمنی بیمار را با بیماران و همراهانشان مطرح می کند  </vt:lpstr>
      <vt:lpstr>Slide 13</vt:lpstr>
      <vt:lpstr> 6.  B :استفاده از نظرات و دیدگاههای بيماران و اقدامات اصلاحی براساس نظر بیماران</vt:lpstr>
      <vt:lpstr>Slide 15</vt:lpstr>
      <vt:lpstr>فضای مورد پسند بیمار </vt:lpstr>
      <vt:lpstr>Slide 17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Sina</dc:creator>
  <cp:lastModifiedBy>Sina</cp:lastModifiedBy>
  <cp:revision>29</cp:revision>
  <dcterms:created xsi:type="dcterms:W3CDTF">2013-03-05T07:01:09Z</dcterms:created>
  <dcterms:modified xsi:type="dcterms:W3CDTF">2013-03-06T09:03:53Z</dcterms:modified>
</cp:coreProperties>
</file>